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476250"/>
            <a:ext cx="10515600" cy="626110"/>
          </a:xfrm>
        </p:spPr>
        <p:txBody>
          <a:bodyPr>
            <a:normAutofit fontScale="90000"/>
          </a:bodyPr>
          <a:p>
            <a:r>
              <a:rPr lang="en-US" altLang="zh-CN"/>
              <a:t> Bitget</a:t>
            </a:r>
            <a:r>
              <a:rPr lang="zh-CN" altLang="en-US"/>
              <a:t>交易所</a:t>
            </a:r>
            <a:r>
              <a:rPr lang="zh-CN" altLang="en-US"/>
              <a:t>开户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00785"/>
            <a:ext cx="10515600" cy="4976495"/>
          </a:xfrm>
        </p:spPr>
        <p:txBody>
          <a:bodyPr>
            <a:normAutofit fontScale="70000"/>
          </a:bodyPr>
          <a:p>
            <a:r>
              <a:rPr lang="en-US" altLang="zh-CN" sz="2400">
                <a:sym typeface="+mn-ea"/>
              </a:rPr>
              <a:t> </a:t>
            </a:r>
            <a:r>
              <a:rPr lang="zh-CN" altLang="en-US" sz="3200">
                <a:sym typeface="+mn-ea"/>
              </a:rPr>
              <a:t>一定要填邀请码！</a:t>
            </a:r>
            <a:r>
              <a:rPr lang="en-US" altLang="zh-CN" sz="3200">
                <a:sym typeface="+mn-ea"/>
              </a:rPr>
              <a:t> </a:t>
            </a:r>
            <a:r>
              <a:rPr lang="en-US" altLang="zh-CN" sz="3200" u="sng">
                <a:solidFill>
                  <a:srgbClr val="FF0000"/>
                </a:solidFill>
                <a:sym typeface="+mn-ea"/>
              </a:rPr>
              <a:t>11nbnbnb</a:t>
            </a:r>
            <a:r>
              <a:rPr lang="en-US" altLang="zh-CN" sz="3200">
                <a:solidFill>
                  <a:srgbClr val="FF0000"/>
                </a:solidFill>
                <a:sym typeface="+mn-ea"/>
              </a:rPr>
              <a:t>   </a:t>
            </a:r>
            <a:r>
              <a:rPr lang="zh-CN" altLang="en-US" sz="3200">
                <a:sym typeface="+mn-ea"/>
              </a:rPr>
              <a:t>界面如下，不一样均为假冒</a:t>
            </a:r>
            <a:r>
              <a:rPr lang="en-US" altLang="zh-CN" sz="3200">
                <a:sym typeface="+mn-ea"/>
              </a:rPr>
              <a:t>   </a:t>
            </a:r>
            <a:endParaRPr lang="en-US" altLang="zh-CN" sz="3200" u="sng">
              <a:solidFill>
                <a:srgbClr val="FF0000"/>
              </a:solidFill>
              <a:sym typeface="+mn-ea"/>
            </a:endParaRPr>
          </a:p>
          <a:p>
            <a:pPr marL="0" indent="0">
              <a:buNone/>
            </a:pPr>
            <a:r>
              <a:rPr lang="zh-CN" altLang="en-US" sz="2400" b="1" u="sng">
                <a:solidFill>
                  <a:srgbClr val="FF0000"/>
                </a:solidFill>
                <a:sym typeface="+mn-ea"/>
              </a:rPr>
              <a:t>注册的时候一定要开梯子，并且不能挂香港新加坡美国</a:t>
            </a:r>
            <a:endParaRPr lang="zh-CN" altLang="en-US" sz="2400">
              <a:sym typeface="+mn-ea"/>
            </a:endParaRPr>
          </a:p>
          <a:p>
            <a:pPr marL="0" indent="0">
              <a:buNone/>
            </a:pPr>
            <a:r>
              <a:rPr lang="zh-CN" altLang="en-US" sz="2400">
                <a:sym typeface="+mn-ea"/>
              </a:rPr>
              <a:t>注册链接</a:t>
            </a:r>
            <a:r>
              <a:rPr lang="en-US" altLang="zh-CN" sz="2400">
                <a:sym typeface="+mn-ea"/>
              </a:rPr>
              <a:t>: </a:t>
            </a:r>
            <a:r>
              <a:rPr lang="en-US" altLang="zh-CN" sz="2400">
                <a:sym typeface="+mn-ea"/>
                <a:hlinkClick r:id="rId2" action="ppaction://hlinkfile"/>
              </a:rPr>
              <a:t>https://partner.dhxrcw.cn/bg/g6kz3vxs </a:t>
            </a:r>
            <a:endParaRPr lang="en-US" altLang="zh-CN" sz="2400">
              <a:sym typeface="+mn-ea"/>
            </a:endParaRPr>
          </a:p>
          <a:p>
            <a:pPr marL="0" indent="0">
              <a:buNone/>
            </a:pPr>
            <a:r>
              <a:rPr lang="zh-CN" altLang="en-US" sz="2400">
                <a:sym typeface="+mn-ea"/>
              </a:rPr>
              <a:t>备用链接：</a:t>
            </a:r>
            <a:r>
              <a:rPr lang="en-US" altLang="zh-CN" sz="2400">
                <a:sym typeface="+mn-ea"/>
              </a:rPr>
              <a:t>  </a:t>
            </a:r>
            <a:r>
              <a:rPr lang="en-US" altLang="zh-CN" sz="2400">
                <a:sym typeface="+mn-ea"/>
                <a:hlinkClick r:id="rId3" action="ppaction://hlinkfile"/>
              </a:rPr>
              <a:t>https://www.dhxrcw.cn/expressly?channelCode=r1ap&amp;vipCode=11nbnbnb&amp;languageType=1&amp;groupId=568624   </a:t>
            </a:r>
            <a:r>
              <a:rPr lang="en-US" altLang="zh-CN" sz="2400">
                <a:sym typeface="+mn-ea"/>
              </a:rPr>
              <a:t>                        </a:t>
            </a:r>
            <a:endParaRPr lang="en-US" altLang="zh-CN" sz="2400">
              <a:sym typeface="+mn-ea"/>
            </a:endParaRPr>
          </a:p>
          <a:p>
            <a:pPr marL="0" indent="0">
              <a:buNone/>
            </a:pPr>
            <a:r>
              <a:rPr lang="zh-CN" altLang="en-US" sz="2000">
                <a:sym typeface="+mn-ea"/>
              </a:rPr>
              <a:t>安装包下载链接：</a:t>
            </a:r>
            <a:r>
              <a:rPr lang="zh-CN" altLang="en-US" sz="2000" b="1">
                <a:sym typeface="+mn-ea"/>
              </a:rPr>
              <a:t>注册之后发</a:t>
            </a:r>
            <a:r>
              <a:rPr lang="en-US" altLang="zh-CN" sz="2000" b="1">
                <a:sym typeface="+mn-ea"/>
              </a:rPr>
              <a:t>UID</a:t>
            </a:r>
            <a:r>
              <a:rPr lang="zh-CN" altLang="en-US" sz="2000" b="1">
                <a:sym typeface="+mn-ea"/>
              </a:rPr>
              <a:t>给我调返佣</a:t>
            </a:r>
            <a:endParaRPr lang="zh-CN" altLang="en-US" sz="2000" b="1">
              <a:sym typeface="+mn-ea"/>
            </a:endParaRPr>
          </a:p>
          <a:p>
            <a:pPr marL="0" indent="0">
              <a:buNone/>
            </a:pPr>
            <a:r>
              <a:rPr lang="zh-CN" altLang="en-US" sz="2000"/>
              <a:t>今日产生的手续费（</a:t>
            </a:r>
            <a:r>
              <a:rPr lang="en-US" altLang="zh-CN" sz="2000"/>
              <a:t>00:00-24:00</a:t>
            </a:r>
            <a:r>
              <a:rPr lang="zh-CN" altLang="en-US" sz="2000"/>
              <a:t>），明晚</a:t>
            </a:r>
            <a:r>
              <a:rPr lang="en-US" altLang="zh-CN" sz="2000"/>
              <a:t>9</a:t>
            </a:r>
            <a:r>
              <a:rPr lang="zh-CN" altLang="en-US" sz="2000"/>
              <a:t>点晚上开始发放</a:t>
            </a:r>
            <a:endParaRPr lang="zh-CN" altLang="en-US" sz="2000"/>
          </a:p>
          <a:p>
            <a:pPr marL="0" indent="0">
              <a:buNone/>
            </a:pPr>
            <a:r>
              <a:rPr lang="en-US" altLang="zh-CN" sz="1800">
                <a:sym typeface="+mn-ea"/>
                <a:hlinkClick r:id="rId4" action="ppaction://hlinkfile"/>
              </a:rPr>
              <a:t>https://public-live.oss-cn-hangzhou.aliyuncs.com/android_channel/bitget-11nbnbnb.apk</a:t>
            </a:r>
            <a:r>
              <a:rPr lang="en-US" altLang="zh-CN" sz="2000">
                <a:sym typeface="+mn-ea"/>
                <a:hlinkClick r:id="rId4" action="ppaction://hlinkfile"/>
              </a:rPr>
              <a:t> </a:t>
            </a:r>
            <a:r>
              <a:rPr lang="en-US" altLang="zh-CN" sz="2300">
                <a:sym typeface="+mn-ea"/>
                <a:hlinkClick r:id="rId4" action="ppaction://hlinkfile"/>
              </a:rPr>
              <a:t>   </a:t>
            </a:r>
            <a:r>
              <a:rPr lang="en-US" altLang="zh-CN" sz="2300">
                <a:sym typeface="+mn-ea"/>
              </a:rPr>
              <a:t>     </a:t>
            </a:r>
            <a:r>
              <a:rPr lang="en-US" altLang="zh-CN">
                <a:sym typeface="+mn-ea"/>
              </a:rPr>
              <a:t>                      </a:t>
            </a:r>
            <a:endParaRPr lang="en-US" altLang="zh-CN"/>
          </a:p>
          <a:p>
            <a:pPr marL="0" indent="0">
              <a:buNone/>
            </a:pPr>
            <a:r>
              <a:rPr lang="zh-CN" altLang="en-US" sz="1700">
                <a:sym typeface="+mn-ea"/>
              </a:rPr>
              <a:t>官网链接（需要</a:t>
            </a:r>
            <a:r>
              <a:rPr lang="zh-CN" altLang="en-US" sz="1700">
                <a:sym typeface="+mn-ea"/>
              </a:rPr>
              <a:t>梯子）</a:t>
            </a:r>
            <a:r>
              <a:rPr lang="zh-CN" altLang="en-US" sz="2200">
                <a:sym typeface="+mn-ea"/>
              </a:rPr>
              <a:t>：</a:t>
            </a:r>
            <a:r>
              <a:rPr lang="en-US" altLang="zh-CN" sz="2200">
                <a:sym typeface="+mn-ea"/>
              </a:rPr>
              <a:t> </a:t>
            </a:r>
            <a:endParaRPr lang="en-US" altLang="zh-CN" sz="2200">
              <a:sym typeface="+mn-ea"/>
            </a:endParaRPr>
          </a:p>
          <a:p>
            <a:pPr marL="0" indent="0">
              <a:buNone/>
            </a:pPr>
            <a:r>
              <a:rPr lang="en-US" altLang="zh-CN" sz="2200">
                <a:sym typeface="+mn-ea"/>
                <a:hlinkClick r:id="rId5" action="ppaction://hlinkfile"/>
              </a:rPr>
              <a:t>https://www.bitget.club/zh-CN/login</a:t>
            </a:r>
            <a:endParaRPr lang="en-US" altLang="zh-CN" sz="2200">
              <a:sym typeface="+mn-ea"/>
            </a:endParaRPr>
          </a:p>
          <a:p>
            <a:pPr marL="0" indent="0">
              <a:buNone/>
            </a:pPr>
            <a:r>
              <a:rPr lang="en-US" altLang="zh-CN" sz="2200">
                <a:sym typeface="+mn-ea"/>
                <a:hlinkClick r:id="rId6" action="ppaction://hlinkfile"/>
              </a:rPr>
              <a:t>https://www.bitget.cloud/zh-CN/login</a:t>
            </a:r>
            <a:endParaRPr lang="en-US" altLang="zh-CN" sz="2200">
              <a:sym typeface="+mn-ea"/>
            </a:endParaRPr>
          </a:p>
          <a:p>
            <a:pPr marL="0" indent="0">
              <a:buNone/>
            </a:pPr>
            <a:r>
              <a:rPr lang="zh-CN" altLang="en-US" sz="1700">
                <a:sym typeface="+mn-ea"/>
              </a:rPr>
              <a:t>仅国内</a:t>
            </a:r>
            <a:r>
              <a:rPr lang="en-US" altLang="zh-CN" sz="1700">
                <a:sym typeface="+mn-ea"/>
              </a:rPr>
              <a:t>IP</a:t>
            </a:r>
            <a:r>
              <a:rPr lang="zh-CN" altLang="en-US" sz="1700">
                <a:sym typeface="+mn-ea"/>
              </a:rPr>
              <a:t>访问：</a:t>
            </a:r>
            <a:endParaRPr lang="zh-CN" altLang="en-US" sz="1700">
              <a:sym typeface="+mn-ea"/>
            </a:endParaRPr>
          </a:p>
          <a:p>
            <a:pPr marL="0" indent="0">
              <a:buNone/>
            </a:pPr>
            <a:r>
              <a:rPr lang="en-US" altLang="zh-CN" sz="2200">
                <a:sym typeface="+mn-ea"/>
                <a:hlinkClick r:id="rId7" action="ppaction://hlinkfile"/>
              </a:rPr>
              <a:t>https://www.niftah.cn/zh-CN/login</a:t>
            </a:r>
            <a:endParaRPr lang="en-US" altLang="zh-CN" sz="2200">
              <a:sym typeface="+mn-ea"/>
            </a:endParaRPr>
          </a:p>
          <a:p>
            <a:pPr marL="0" indent="0">
              <a:buNone/>
            </a:pPr>
            <a:r>
              <a:rPr lang="en-US" altLang="zh-CN" sz="2200">
                <a:sym typeface="+mn-ea"/>
                <a:hlinkClick r:id="rId8" action="ppaction://hlinkfile"/>
              </a:rPr>
              <a:t>https://www.dhxrcw.cn/zh-CN/login</a:t>
            </a:r>
            <a:endParaRPr lang="zh-CN" altLang="en-US" sz="2200">
              <a:sym typeface="+mn-ea"/>
            </a:endParaRPr>
          </a:p>
          <a:p>
            <a:pPr marL="0" indent="0">
              <a:buNone/>
            </a:pPr>
            <a:endParaRPr lang="zh-CN" altLang="en-US" sz="1200" u="sng">
              <a:solidFill>
                <a:srgbClr val="FF0000"/>
              </a:solidFill>
              <a:sym typeface="+mn-ea"/>
            </a:endParaRPr>
          </a:p>
        </p:txBody>
      </p:sp>
      <p:pic>
        <p:nvPicPr>
          <p:cNvPr id="5" name="图片 4" descr="Screenshot_20250530_030635_com_bd_bdant_MainActiv"/>
          <p:cNvPicPr>
            <a:picLocks noChangeAspect="1"/>
          </p:cNvPicPr>
          <p:nvPr/>
        </p:nvPicPr>
        <p:blipFill>
          <a:blip r:embed="rId9"/>
          <a:srcRect t="4222"/>
          <a:stretch>
            <a:fillRect/>
          </a:stretch>
        </p:blipFill>
        <p:spPr>
          <a:xfrm>
            <a:off x="9257030" y="1247775"/>
            <a:ext cx="2322830" cy="49295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476250"/>
            <a:ext cx="10515600" cy="887730"/>
          </a:xfrm>
        </p:spPr>
        <p:txBody>
          <a:bodyPr>
            <a:normAutofit/>
          </a:bodyPr>
          <a:p>
            <a:r>
              <a:rPr lang="en-US" altLang="zh-CN"/>
              <a:t> Bitget</a:t>
            </a:r>
            <a:r>
              <a:rPr lang="zh-CN" altLang="en-US"/>
              <a:t>交易所的介绍和网格开单视频</a:t>
            </a:r>
            <a:r>
              <a:rPr lang="zh-CN" altLang="en-US"/>
              <a:t>教学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63980"/>
            <a:ext cx="7261860" cy="4813300"/>
          </a:xfrm>
        </p:spPr>
        <p:txBody>
          <a:bodyPr/>
          <a:p>
            <a:r>
              <a:rPr lang="en-US" altLang="zh-CN" sz="2000"/>
              <a:t>Bitget</a:t>
            </a:r>
            <a:r>
              <a:rPr lang="zh-CN" altLang="en-US" sz="2000"/>
              <a:t>交易所是国内第三大交易所，东南亚推广范围最大的交易所</a:t>
            </a:r>
            <a:endParaRPr lang="zh-CN" altLang="en-US" sz="2000"/>
          </a:p>
          <a:p>
            <a:r>
              <a:rPr lang="en-US" altLang="zh-CN" sz="2000">
                <a:solidFill>
                  <a:srgbClr val="FF0000"/>
                </a:solidFill>
              </a:rPr>
              <a:t>Bitget </a:t>
            </a:r>
            <a:r>
              <a:rPr lang="zh-CN" altLang="en-US" sz="2000">
                <a:solidFill>
                  <a:srgbClr val="FF0000"/>
                </a:solidFill>
              </a:rPr>
              <a:t>可以使用</a:t>
            </a:r>
            <a:r>
              <a:rPr lang="en-US" altLang="zh-CN" sz="2000">
                <a:solidFill>
                  <a:srgbClr val="FF0000"/>
                </a:solidFill>
              </a:rPr>
              <a:t>BGB</a:t>
            </a:r>
            <a:r>
              <a:rPr lang="zh-CN" altLang="en-US" sz="2000">
                <a:solidFill>
                  <a:srgbClr val="FF0000"/>
                </a:solidFill>
              </a:rPr>
              <a:t>这种平台币参加打新空投活动白嫖</a:t>
            </a:r>
            <a:endParaRPr lang="zh-CN" altLang="en-US" sz="2000">
              <a:solidFill>
                <a:srgbClr val="FF0000"/>
              </a:solidFill>
            </a:endParaRPr>
          </a:p>
          <a:p>
            <a:r>
              <a:rPr lang="zh-CN" altLang="en-US" sz="2000"/>
              <a:t>手续费返佣</a:t>
            </a:r>
            <a:r>
              <a:rPr lang="en-US" altLang="zh-CN" sz="2000"/>
              <a:t>50%</a:t>
            </a:r>
            <a:r>
              <a:rPr lang="zh-CN" altLang="en-US" sz="2000"/>
              <a:t>，经常上线</a:t>
            </a:r>
            <a:r>
              <a:rPr lang="zh-CN" altLang="en-US" sz="2000"/>
              <a:t>新币，肖邦使用他撸短线，玩一些新币，（币安和</a:t>
            </a:r>
            <a:r>
              <a:rPr lang="en-US" altLang="zh-CN" sz="2000"/>
              <a:t>bg</a:t>
            </a:r>
            <a:r>
              <a:rPr lang="zh-CN" altLang="en-US" sz="2000"/>
              <a:t>里面的币总类多于欧易）</a:t>
            </a:r>
            <a:r>
              <a:rPr lang="en-US" altLang="zh-CN" sz="2000"/>
              <a:t>           </a:t>
            </a:r>
            <a:r>
              <a:rPr lang="zh-CN" altLang="en-US" sz="2000"/>
              <a:t>以下是肖邦</a:t>
            </a:r>
            <a:r>
              <a:rPr lang="en-US" altLang="zh-CN" sz="2000"/>
              <a:t>700rmb</a:t>
            </a:r>
            <a:r>
              <a:rPr lang="zh-CN" altLang="en-US" sz="2000"/>
              <a:t>开始</a:t>
            </a:r>
            <a:r>
              <a:rPr lang="en-US" altLang="zh-CN" sz="2000"/>
              <a:t> </a:t>
            </a:r>
            <a:r>
              <a:rPr lang="zh-CN" altLang="en-US" sz="2000"/>
              <a:t>战绩</a:t>
            </a:r>
            <a:r>
              <a:rPr lang="en-US" altLang="zh-CN" sz="2000"/>
              <a:t>         </a:t>
            </a:r>
            <a:endParaRPr lang="en-US" altLang="zh-CN" sz="2000"/>
          </a:p>
          <a:p>
            <a:r>
              <a:rPr lang="zh-CN" altLang="en-US" sz="2000"/>
              <a:t>所有交易所开户之前优先开欧</a:t>
            </a:r>
            <a:r>
              <a:rPr lang="zh-CN" altLang="en-US" sz="2000"/>
              <a:t>易</a:t>
            </a:r>
            <a:endParaRPr lang="zh-CN" altLang="en-US" sz="2000"/>
          </a:p>
          <a:p>
            <a:r>
              <a:rPr lang="zh-CN" altLang="en-US" sz="2000"/>
              <a:t>欧易会是未来全面开发</a:t>
            </a:r>
            <a:r>
              <a:rPr lang="zh-CN" altLang="en-US" sz="2000"/>
              <a:t>加密</a:t>
            </a:r>
            <a:endParaRPr lang="zh-CN" altLang="en-US" sz="2000"/>
          </a:p>
          <a:p>
            <a:r>
              <a:rPr lang="zh-CN" altLang="en-US" sz="2000"/>
              <a:t>之后唯一</a:t>
            </a:r>
            <a:r>
              <a:rPr lang="zh-CN" altLang="en-US" sz="2000"/>
              <a:t>官方交易所</a:t>
            </a:r>
            <a:endParaRPr lang="zh-CN" altLang="en-US" sz="2000"/>
          </a:p>
          <a:p>
            <a:r>
              <a:rPr lang="en-US" altLang="zh-CN" sz="2000"/>
              <a:t>bitget</a:t>
            </a:r>
            <a:r>
              <a:rPr lang="zh-CN" altLang="en-US" sz="2000"/>
              <a:t>交易所没有</a:t>
            </a:r>
            <a:r>
              <a:rPr lang="en-US" altLang="zh-CN" sz="2000"/>
              <a:t>C2C</a:t>
            </a:r>
            <a:r>
              <a:rPr lang="zh-CN" altLang="en-US" sz="2000"/>
              <a:t>功能</a:t>
            </a:r>
            <a:endParaRPr lang="zh-CN" altLang="en-US" sz="2000"/>
          </a:p>
          <a:p>
            <a:r>
              <a:rPr lang="zh-CN" altLang="en-US" sz="2000"/>
              <a:t>所以必须搭配其他交易所</a:t>
            </a:r>
            <a:r>
              <a:rPr lang="zh-CN" altLang="en-US" sz="2000"/>
              <a:t>使用</a:t>
            </a:r>
            <a:endParaRPr lang="zh-CN" altLang="en-US" sz="2000"/>
          </a:p>
        </p:txBody>
      </p:sp>
      <p:pic>
        <p:nvPicPr>
          <p:cNvPr id="5" name="8f427ad26b5b0cbafec4a38c4f212caa_4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68030" y="1207135"/>
            <a:ext cx="2668270" cy="5127625"/>
          </a:xfrm>
          <a:prstGeom prst="rect">
            <a:avLst/>
          </a:prstGeom>
        </p:spPr>
      </p:pic>
      <p:pic>
        <p:nvPicPr>
          <p:cNvPr id="6" name="图片 5" descr="92a75edc8cfed85c6a763141b6c0d301"/>
          <p:cNvPicPr>
            <a:picLocks noChangeAspect="1"/>
          </p:cNvPicPr>
          <p:nvPr/>
        </p:nvPicPr>
        <p:blipFill>
          <a:blip r:embed="rId5"/>
          <a:srcRect t="8655"/>
          <a:stretch>
            <a:fillRect/>
          </a:stretch>
        </p:blipFill>
        <p:spPr>
          <a:xfrm>
            <a:off x="4792345" y="3496310"/>
            <a:ext cx="3575685" cy="279590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