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7415"/>
          </a:xfrm>
        </p:spPr>
        <p:txBody>
          <a:bodyPr/>
          <a:p>
            <a:r>
              <a:rPr lang="en-US" altLang="zh-CN"/>
              <a:t>gate</a:t>
            </a:r>
            <a:r>
              <a:rPr lang="zh-CN" altLang="en-US"/>
              <a:t>交易所</a:t>
            </a:r>
            <a:r>
              <a:rPr lang="zh-CN" altLang="en-US"/>
              <a:t>开户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069975"/>
            <a:ext cx="7940040" cy="5107305"/>
          </a:xfrm>
        </p:spPr>
        <p:txBody>
          <a:bodyPr>
            <a:normAutofit fontScale="25000"/>
          </a:bodyPr>
          <a:p>
            <a:r>
              <a:rPr lang="zh-CN" altLang="en-US" sz="11200">
                <a:sym typeface="+mn-ea"/>
              </a:rPr>
              <a:t>一定要填邀请码！</a:t>
            </a:r>
            <a:r>
              <a:rPr lang="en-US" altLang="zh-CN" sz="11200">
                <a:solidFill>
                  <a:srgbClr val="FF0000"/>
                </a:solidFill>
                <a:sym typeface="+mn-ea"/>
              </a:rPr>
              <a:t>XIAOBANG          </a:t>
            </a:r>
            <a:r>
              <a:rPr lang="en-US" altLang="zh-CN" sz="11200">
                <a:sym typeface="+mn-ea"/>
              </a:rPr>
              <a:t> </a:t>
            </a:r>
            <a:endParaRPr lang="en-US" altLang="zh-CN" sz="11200">
              <a:sym typeface="+mn-ea"/>
            </a:endParaRPr>
          </a:p>
          <a:p>
            <a:r>
              <a:rPr lang="zh-CN" altLang="en-US" sz="9600">
                <a:sym typeface="+mn-ea"/>
              </a:rPr>
              <a:t>注册链接：</a:t>
            </a:r>
            <a:r>
              <a:rPr lang="en-US" altLang="zh-CN" sz="9600">
                <a:sym typeface="+mn-ea"/>
                <a:hlinkClick r:id="rId2" action="ppaction://hlinkfile"/>
              </a:rPr>
              <a:t>https://www.gateweb.xyz/share/XIAOBANG</a:t>
            </a:r>
            <a:endParaRPr lang="en-US" altLang="zh-CN" sz="9600">
              <a:sym typeface="+mn-ea"/>
            </a:endParaRPr>
          </a:p>
          <a:p>
            <a:r>
              <a:rPr lang="zh-CN" altLang="en-US" sz="9600">
                <a:sym typeface="+mn-ea"/>
              </a:rPr>
              <a:t>注册链接</a:t>
            </a:r>
            <a:r>
              <a:rPr lang="en-US" altLang="zh-CN" sz="9600">
                <a:sym typeface="+mn-ea"/>
              </a:rPr>
              <a:t>2:</a:t>
            </a:r>
            <a:r>
              <a:rPr lang="en-US" altLang="zh-CN" sz="7200">
                <a:hlinkClick r:id="rId3" action="ppaction://hlinkfile"/>
              </a:rPr>
              <a:t>https://www.gateport.work/share/XIAOBANG</a:t>
            </a:r>
            <a:endParaRPr lang="en-US" altLang="zh-CN" sz="7200"/>
          </a:p>
          <a:p>
            <a:pPr marL="0" indent="0">
              <a:buNone/>
            </a:pPr>
            <a:r>
              <a:rPr lang="zh-CN" altLang="en-US" sz="6400">
                <a:sym typeface="+mn-ea"/>
              </a:rPr>
              <a:t>或者：</a:t>
            </a:r>
            <a:r>
              <a:rPr lang="en-US" altLang="zh-CN" sz="6400">
                <a:sym typeface="+mn-ea"/>
                <a:hlinkClick r:id="rId4" action="ppaction://hlinkfile"/>
              </a:rPr>
              <a:t>https://www.gatesite.info/share/XIAOBANG</a:t>
            </a:r>
            <a:endParaRPr lang="en-US" altLang="zh-CN" sz="6400">
              <a:sym typeface="+mn-ea"/>
              <a:hlinkClick r:id="rId4" action="ppaction://hlinkfile"/>
            </a:endParaRPr>
          </a:p>
          <a:p>
            <a:pPr marL="0" indent="0">
              <a:buNone/>
            </a:pPr>
            <a:r>
              <a:rPr lang="en-US" altLang="zh-CN" sz="5600">
                <a:sym typeface="+mn-ea"/>
              </a:rPr>
              <a:t>                     </a:t>
            </a:r>
            <a:r>
              <a:rPr lang="en-US" altLang="zh-CN" sz="7200" b="1" u="sng">
                <a:solidFill>
                  <a:srgbClr val="FF0000"/>
                </a:solidFill>
                <a:sym typeface="+mn-ea"/>
              </a:rPr>
              <a:t>   </a:t>
            </a:r>
            <a:r>
              <a:rPr lang="zh-CN" altLang="en-US" sz="7200" b="1" u="sng">
                <a:solidFill>
                  <a:srgbClr val="FF0000"/>
                </a:solidFill>
                <a:sym typeface="+mn-ea"/>
              </a:rPr>
              <a:t>注册的时候一定要开梯子，并且不能挂香港新加坡美国</a:t>
            </a:r>
            <a:endParaRPr lang="zh-CN" altLang="en-US" sz="5600">
              <a:sym typeface="+mn-ea"/>
            </a:endParaRPr>
          </a:p>
          <a:p>
            <a:pPr marL="0" indent="0">
              <a:buNone/>
            </a:pPr>
            <a:r>
              <a:rPr lang="zh-CN" altLang="en-US" sz="5600">
                <a:sym typeface="+mn-ea"/>
              </a:rPr>
              <a:t>相比于欧易劣势：平台稳定性稍差，山寨币流动性不足</a:t>
            </a:r>
            <a:endParaRPr lang="zh-CN" altLang="en-US" sz="5600">
              <a:sym typeface="+mn-ea"/>
            </a:endParaRPr>
          </a:p>
          <a:p>
            <a:pPr marL="0" indent="0">
              <a:buNone/>
            </a:pPr>
            <a:r>
              <a:rPr lang="zh-CN" altLang="en-US" sz="5600">
                <a:sym typeface="+mn-ea"/>
              </a:rPr>
              <a:t>优势：手续费返佣是所有平台（</a:t>
            </a:r>
            <a:r>
              <a:rPr lang="en-US" altLang="zh-CN" sz="5600">
                <a:sym typeface="+mn-ea"/>
              </a:rPr>
              <a:t>60%</a:t>
            </a:r>
            <a:r>
              <a:rPr lang="zh-CN" altLang="en-US" sz="5600">
                <a:sym typeface="+mn-ea"/>
              </a:rPr>
              <a:t>）最高的交易所</a:t>
            </a:r>
            <a:endParaRPr lang="zh-CN" altLang="en-US" sz="5600">
              <a:sym typeface="+mn-ea"/>
            </a:endParaRPr>
          </a:p>
          <a:p>
            <a:pPr marL="0" indent="0">
              <a:buNone/>
            </a:pPr>
            <a:r>
              <a:rPr lang="zh-CN" altLang="en-US" sz="5600">
                <a:sym typeface="+mn-ea"/>
              </a:rPr>
              <a:t>群里好几个哥们一天吃自己返佣</a:t>
            </a:r>
            <a:r>
              <a:rPr lang="en-US" altLang="zh-CN" sz="5600">
                <a:sym typeface="+mn-ea"/>
              </a:rPr>
              <a:t>10U</a:t>
            </a:r>
            <a:r>
              <a:rPr lang="zh-CN" altLang="en-US" sz="5600">
                <a:sym typeface="+mn-ea"/>
              </a:rPr>
              <a:t>以上</a:t>
            </a:r>
            <a:r>
              <a:rPr lang="zh-CN" altLang="en-US" sz="5600" b="1">
                <a:sym typeface="+mn-ea"/>
              </a:rPr>
              <a:t>注册之后发</a:t>
            </a:r>
            <a:r>
              <a:rPr lang="en-US" altLang="zh-CN" sz="5600" b="1">
                <a:sym typeface="+mn-ea"/>
              </a:rPr>
              <a:t>UID</a:t>
            </a:r>
            <a:r>
              <a:rPr lang="zh-CN" altLang="en-US" sz="5600" b="1">
                <a:sym typeface="+mn-ea"/>
              </a:rPr>
              <a:t>给我调返佣比例</a:t>
            </a:r>
            <a:endParaRPr lang="zh-CN" altLang="en-US" sz="5600" b="1">
              <a:sym typeface="+mn-ea"/>
            </a:endParaRPr>
          </a:p>
          <a:p>
            <a:pPr marL="0" indent="0">
              <a:buNone/>
            </a:pPr>
            <a:r>
              <a:rPr lang="zh-CN" altLang="en-US" sz="5600">
                <a:sym typeface="+mn-ea"/>
              </a:rPr>
              <a:t>因为手续费便宜所以很多</a:t>
            </a:r>
            <a:r>
              <a:rPr lang="zh-CN" altLang="en-US" sz="5600">
                <a:solidFill>
                  <a:srgbClr val="FF0000"/>
                </a:solidFill>
                <a:sym typeface="+mn-ea"/>
              </a:rPr>
              <a:t>量化</a:t>
            </a:r>
            <a:r>
              <a:rPr lang="zh-CN" altLang="en-US" sz="5600">
                <a:sym typeface="+mn-ea"/>
              </a:rPr>
              <a:t>在这个平台，肖邦就在这里面投资了几个量化每天躺赚</a:t>
            </a:r>
            <a:endParaRPr lang="zh-CN" altLang="en-US" sz="5600">
              <a:sym typeface="+mn-ea"/>
            </a:endParaRPr>
          </a:p>
          <a:p>
            <a:pPr marL="0" indent="0">
              <a:buNone/>
            </a:pPr>
            <a:r>
              <a:rPr lang="zh-CN" altLang="en-US" sz="5600">
                <a:solidFill>
                  <a:srgbClr val="FF0000"/>
                </a:solidFill>
                <a:sym typeface="+mn-ea"/>
              </a:rPr>
              <a:t>可以使用</a:t>
            </a:r>
            <a:r>
              <a:rPr lang="en-US" altLang="zh-CN" sz="5600">
                <a:solidFill>
                  <a:srgbClr val="FF0000"/>
                </a:solidFill>
                <a:sym typeface="+mn-ea"/>
              </a:rPr>
              <a:t>GT</a:t>
            </a:r>
            <a:r>
              <a:rPr lang="zh-CN" altLang="en-US" sz="5600">
                <a:solidFill>
                  <a:srgbClr val="FF0000"/>
                </a:solidFill>
                <a:sym typeface="+mn-ea"/>
              </a:rPr>
              <a:t>这种平台币参加打新挖矿空投活动白嫖</a:t>
            </a:r>
            <a:endParaRPr lang="zh-CN" altLang="en-US" sz="5600">
              <a:sym typeface="+mn-ea"/>
            </a:endParaRPr>
          </a:p>
          <a:p>
            <a:pPr marL="0" indent="0">
              <a:buNone/>
            </a:pPr>
            <a:r>
              <a:rPr lang="zh-CN" altLang="en-US" sz="5600">
                <a:sym typeface="+mn-ea"/>
              </a:rPr>
              <a:t>币安</a:t>
            </a:r>
            <a:r>
              <a:rPr lang="en-US" altLang="zh-CN" sz="5600">
                <a:sym typeface="+mn-ea"/>
              </a:rPr>
              <a:t>/</a:t>
            </a:r>
            <a:r>
              <a:rPr lang="zh-CN" altLang="en-US" sz="5600">
                <a:sym typeface="+mn-ea"/>
              </a:rPr>
              <a:t>欧易</a:t>
            </a:r>
            <a:r>
              <a:rPr lang="en-US" altLang="zh-CN" sz="5600">
                <a:sym typeface="+mn-ea"/>
              </a:rPr>
              <a:t>/</a:t>
            </a:r>
            <a:r>
              <a:rPr lang="zh-CN" altLang="en-US" sz="5600">
                <a:sym typeface="+mn-ea"/>
              </a:rPr>
              <a:t>火必</a:t>
            </a:r>
            <a:r>
              <a:rPr lang="en-US" altLang="zh-CN" sz="5600">
                <a:sym typeface="+mn-ea"/>
              </a:rPr>
              <a:t>/gate  </a:t>
            </a:r>
            <a:r>
              <a:rPr lang="zh-CN" altLang="en-US" sz="5600">
                <a:sym typeface="+mn-ea"/>
              </a:rPr>
              <a:t>是唯</a:t>
            </a:r>
            <a:r>
              <a:rPr lang="en-US" altLang="zh-CN" sz="5600">
                <a:sym typeface="+mn-ea"/>
              </a:rPr>
              <a:t>4</a:t>
            </a:r>
            <a:r>
              <a:rPr lang="zh-CN" altLang="en-US" sz="5600">
                <a:sym typeface="+mn-ea"/>
              </a:rPr>
              <a:t>可以</a:t>
            </a:r>
            <a:r>
              <a:rPr lang="en-US" altLang="zh-CN" sz="5600">
                <a:sym typeface="+mn-ea"/>
              </a:rPr>
              <a:t>c2c</a:t>
            </a:r>
            <a:r>
              <a:rPr lang="zh-CN" altLang="en-US" sz="5600">
                <a:sym typeface="+mn-ea"/>
              </a:rPr>
              <a:t>进行人民币买币的交易所</a:t>
            </a:r>
            <a:endParaRPr lang="en-US" altLang="zh-CN" sz="5600">
              <a:sym typeface="+mn-ea"/>
            </a:endParaRPr>
          </a:p>
          <a:p>
            <a:pPr marL="0" indent="0">
              <a:buNone/>
            </a:pPr>
            <a:r>
              <a:rPr lang="en-US" altLang="zh-CN" sz="5600">
                <a:sym typeface="+mn-ea"/>
              </a:rPr>
              <a:t>gate</a:t>
            </a:r>
            <a:r>
              <a:rPr lang="zh-CN" altLang="en-US" sz="5600">
                <a:sym typeface="+mn-ea"/>
              </a:rPr>
              <a:t>可以同步参加币安</a:t>
            </a:r>
            <a:r>
              <a:rPr lang="en-US" altLang="zh-CN" sz="5600">
                <a:sym typeface="+mn-ea"/>
              </a:rPr>
              <a:t> alpha</a:t>
            </a:r>
            <a:r>
              <a:rPr lang="zh-CN" altLang="en-US" sz="5600">
                <a:sym typeface="+mn-ea"/>
              </a:rPr>
              <a:t>活动</a:t>
            </a:r>
            <a:r>
              <a:rPr lang="en-US" altLang="zh-CN" sz="5600">
                <a:sym typeface="+mn-ea"/>
              </a:rPr>
              <a:t>     </a:t>
            </a:r>
            <a:r>
              <a:rPr lang="zh-CN" altLang="en-US" sz="5600">
                <a:sym typeface="+mn-ea"/>
              </a:rPr>
              <a:t>欧易没有的币在</a:t>
            </a:r>
            <a:r>
              <a:rPr lang="en-US" altLang="zh-CN" sz="5600">
                <a:sym typeface="+mn-ea"/>
              </a:rPr>
              <a:t>gate</a:t>
            </a:r>
            <a:r>
              <a:rPr lang="zh-CN" altLang="en-US" sz="5600">
                <a:sym typeface="+mn-ea"/>
              </a:rPr>
              <a:t>上面都可以找到</a:t>
            </a:r>
            <a:r>
              <a:rPr lang="en-US" altLang="zh-CN" sz="5600">
                <a:sym typeface="+mn-ea"/>
              </a:rPr>
              <a:t> </a:t>
            </a:r>
            <a:endParaRPr lang="en-US" altLang="zh-CN" sz="5600">
              <a:sym typeface="+mn-ea"/>
            </a:endParaRPr>
          </a:p>
          <a:p>
            <a:pPr marL="0" indent="0">
              <a:buNone/>
            </a:pPr>
            <a:r>
              <a:rPr lang="en-US" altLang="zh-CN" sz="5600">
                <a:sym typeface="+mn-ea"/>
              </a:rPr>
              <a:t>gate</a:t>
            </a:r>
            <a:r>
              <a:rPr lang="zh-CN" altLang="en-US" sz="5600">
                <a:sym typeface="+mn-ea"/>
              </a:rPr>
              <a:t>可以购买美股代币</a:t>
            </a:r>
            <a:endParaRPr lang="zh-CN" altLang="en-US" sz="5600">
              <a:sym typeface="+mn-ea"/>
            </a:endParaRPr>
          </a:p>
          <a:p>
            <a:pPr marL="0" indent="0">
              <a:buNone/>
            </a:pPr>
            <a:r>
              <a:rPr lang="zh-CN" altLang="en-US" sz="5600">
                <a:sym typeface="+mn-ea"/>
              </a:rPr>
              <a:t>所有交易所开户之前优先开欧易，欧易会是未来全面开发加密之后唯一官方交易所</a:t>
            </a:r>
            <a:endParaRPr lang="zh-CN" altLang="en-US" sz="5600">
              <a:sym typeface="+mn-ea"/>
            </a:endParaRPr>
          </a:p>
          <a:p>
            <a:pPr marL="0" indent="0">
              <a:buNone/>
            </a:pPr>
            <a:r>
              <a:rPr lang="zh-CN" altLang="en-US" sz="5600" b="1">
                <a:solidFill>
                  <a:srgbClr val="FF0000"/>
                </a:solidFill>
                <a:sym typeface="+mn-ea"/>
              </a:rPr>
              <a:t>注意！！！！！</a:t>
            </a:r>
            <a:r>
              <a:rPr lang="en-US" altLang="zh-CN" sz="5600" b="1">
                <a:solidFill>
                  <a:srgbClr val="FF0000"/>
                </a:solidFill>
                <a:sym typeface="+mn-ea"/>
              </a:rPr>
              <a:t>GATE U</a:t>
            </a:r>
            <a:r>
              <a:rPr lang="zh-CN" altLang="en-US" sz="5600" b="1">
                <a:solidFill>
                  <a:srgbClr val="FF0000"/>
                </a:solidFill>
                <a:sym typeface="+mn-ea"/>
              </a:rPr>
              <a:t>商找你聊天</a:t>
            </a:r>
            <a:r>
              <a:rPr lang="en-US" altLang="zh-CN" sz="56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5600" b="1">
                <a:solidFill>
                  <a:srgbClr val="FF0000"/>
                </a:solidFill>
                <a:sym typeface="+mn-ea"/>
              </a:rPr>
              <a:t>都是骗子</a:t>
            </a:r>
            <a:r>
              <a:rPr lang="en-US" altLang="zh-CN" sz="5600" b="1">
                <a:solidFill>
                  <a:srgbClr val="FF0000"/>
                </a:solidFill>
                <a:sym typeface="+mn-ea"/>
              </a:rPr>
              <a:t> </a:t>
            </a:r>
            <a:r>
              <a:rPr lang="zh-CN" altLang="en-US" sz="5600" b="1">
                <a:solidFill>
                  <a:srgbClr val="FF0000"/>
                </a:solidFill>
                <a:sym typeface="+mn-ea"/>
                <a:hlinkClick r:id="rId5" action="ppaction://hlinkfile"/>
              </a:rPr>
              <a:t>已经有人被骗</a:t>
            </a:r>
            <a:endParaRPr lang="zh-CN" altLang="en-US" sz="5600">
              <a:sym typeface="+mn-ea"/>
            </a:endParaRPr>
          </a:p>
          <a:p>
            <a:pPr marL="0" indent="0">
              <a:buNone/>
            </a:pPr>
            <a:endParaRPr lang="zh-CN" altLang="en-US" sz="1600">
              <a:hlinkClick r:id="rId5" action="ppaction://hlinkfile"/>
            </a:endParaRPr>
          </a:p>
          <a:p>
            <a:pPr marL="0" indent="0">
              <a:buNone/>
            </a:pPr>
            <a:endParaRPr lang="zh-CN" altLang="en-US" sz="1600">
              <a:hlinkClick r:id="rId5" action="ppaction://hlinkfile"/>
            </a:endParaRPr>
          </a:p>
        </p:txBody>
      </p:sp>
      <p:pic>
        <p:nvPicPr>
          <p:cNvPr id="5" name="图片 4" descr="Screenshot_20250914_150049_com_gateio_gateio_Main"/>
          <p:cNvPicPr>
            <a:picLocks noChangeAspect="1"/>
          </p:cNvPicPr>
          <p:nvPr/>
        </p:nvPicPr>
        <p:blipFill>
          <a:blip r:embed="rId6"/>
          <a:srcRect t="3898"/>
          <a:stretch>
            <a:fillRect/>
          </a:stretch>
        </p:blipFill>
        <p:spPr>
          <a:xfrm>
            <a:off x="8818245" y="377190"/>
            <a:ext cx="2898140" cy="61715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rcRect l="79700" t="86021"/>
          <a:stretch>
            <a:fillRect/>
          </a:stretch>
        </p:blipFill>
        <p:spPr>
          <a:xfrm>
            <a:off x="7264400" y="4481195"/>
            <a:ext cx="1513840" cy="13900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